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ontserratMedium-boldItalic.fntdata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Roboto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9cb6985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9cb698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"Did you know that in 2020, wildfires burned over 10 million acres in the United States alone, equivalent to the entire state of Maryland?"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a26bcb9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a26bcb9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ff77a70ab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ff77a70ab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a26bcb9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a26bcb9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f77a70ab3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f77a70ab3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f77a70ab3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f77a70ab3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Portland:</a:t>
            </a:r>
            <a:br>
              <a:rPr lang="en"/>
            </a:br>
            <a:r>
              <a:rPr b="1" lang="en" sz="1350">
                <a:solidFill>
                  <a:srgbClr val="111111"/>
                </a:solidFill>
                <a:highlight>
                  <a:srgbClr val="FFFFFF"/>
                </a:highlight>
              </a:rPr>
              <a:t>45.523064, -122.676483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a5a621c5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a5a621c5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Future Improvements ML</a:t>
            </a:r>
            <a:endParaRPr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Number of fires in the last year (factors like Fuel Regeneration, Soil Condition, Changed Microclimate due to less trees, Presence of Invasive Species, Ongoing Drought Conditions come into play)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fire intensity and growth rate to the </a:t>
            </a:r>
            <a:r>
              <a:rPr lang="en"/>
              <a:t>output target variables</a:t>
            </a:r>
            <a:r>
              <a:rPr lang="en"/>
              <a:t> of the XGBoost Predictor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Correlation between human population density on number of fire </a:t>
            </a:r>
            <a:r>
              <a:rPr lang="en"/>
              <a:t>occurrences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Layering electrical infrastructure maps on fire </a:t>
            </a:r>
            <a:r>
              <a:rPr lang="en"/>
              <a:t>occurrences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Becoming more specific with locations, utilizing coordinates rounded to the 3rd decimal place instead of the 1st (need more computing power).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Future Improvements General</a:t>
            </a:r>
            <a:endParaRPr u="sng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Have an aggregate forecast for weather, 1-7 day future lag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Expanding regions, using similar climates to test (Norcal similar to parts of the Mediterranean basin)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Using satellite imagery to assess topography (what’s more flammable, likelihood of spreading and how quickly)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Use GenVision to assess different trees and their flammability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Nearby fire proximity and wind gusts, using vectorization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f77a70a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f77a70a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46" name="Google Shape;46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54" name="Google Shape;54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67" name="Google Shape;6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4" name="Google Shape;94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0" y="1"/>
            <a:ext cx="1037850" cy="1016287"/>
            <a:chOff x="0" y="381001"/>
            <a:chExt cx="1037850" cy="1016287"/>
          </a:xfrm>
        </p:grpSpPr>
        <p:sp>
          <p:nvSpPr>
            <p:cNvPr id="97" name="Google Shape;97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firms.modaps.eosdis.nasa.gov/data/country/zips/modis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owsLf6FAtR76DoPqG53icwJ9COJrowktvcfPmpJz0pY/edit?usp=sharing" TargetMode="External"/><Relationship Id="rId4" Type="http://schemas.openxmlformats.org/officeDocument/2006/relationships/hyperlink" Target="https://docs.google.com/document/d/1gwcJenByaW_DgmhkdpeA51S_90ksZjPJ_Ns9F83PFWI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Wildfire Risk Predictor Project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79875" y="30057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Sicheng Chen, Alexander Kamperin,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Ahhyun Cho, and William Camacho (SAAW)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480700"/>
            <a:ext cx="19245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New Yo</a:t>
            </a:r>
            <a:r>
              <a:rPr lang="en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200">
                <a:solidFill>
                  <a:srgbClr val="ECECEC"/>
                </a:solidFill>
                <a:highlight>
                  <a:srgbClr val="212121"/>
                </a:highlight>
                <a:latin typeface="Roboto"/>
                <a:ea typeface="Roboto"/>
                <a:cs typeface="Roboto"/>
                <a:sym typeface="Roboto"/>
              </a:rPr>
              <a:t>k City, June 2023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066" y="1840250"/>
            <a:ext cx="3258660" cy="24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50" y="1840250"/>
            <a:ext cx="3665975" cy="24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5501100" y="1480700"/>
            <a:ext cx="2826600" cy="3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ECECEC"/>
                </a:solidFill>
                <a:latin typeface="Roboto"/>
                <a:ea typeface="Roboto"/>
                <a:cs typeface="Roboto"/>
                <a:sym typeface="Roboto"/>
              </a:rPr>
              <a:t>Marin County, California, October 2020</a:t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Issue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Acquisition and Processing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2939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Processure：</a:t>
            </a:r>
            <a:endParaRPr sz="800"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Get historical fire data</a:t>
            </a:r>
            <a:endParaRPr sz="800"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Divide the area we are studying,  </a:t>
            </a:r>
            <a:r>
              <a:rPr lang="en" sz="800">
                <a:solidFill>
                  <a:schemeClr val="accent6"/>
                </a:solidFill>
              </a:rPr>
              <a:t>California/Oregon/British Columbia</a:t>
            </a:r>
            <a:r>
              <a:rPr lang="en" sz="800"/>
              <a:t> (West coast, lots of fires),  into </a:t>
            </a:r>
            <a:r>
              <a:rPr b="1" lang="en" sz="800" u="sng"/>
              <a:t>grids</a:t>
            </a:r>
            <a:r>
              <a:rPr lang="en" sz="800"/>
              <a:t>, and get all the combinations of latitudes and longitudes as the coordinates of the crosses of the grids, in total </a:t>
            </a:r>
            <a:r>
              <a:rPr lang="en" sz="800" u="sng"/>
              <a:t>3600 locations </a:t>
            </a:r>
            <a:r>
              <a:rPr lang="en" sz="800"/>
              <a:t> for each dataset. </a:t>
            </a:r>
            <a:endParaRPr sz="800"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Input the 3600 combinations of latitudes and longitudes to the weather API 200 a time (limit for url) for 18 times, then save the response for each time to sql database and concatenate the 18 small tables to a single large table. Now we have </a:t>
            </a:r>
            <a:r>
              <a:rPr lang="en" sz="800" u="sng"/>
              <a:t>weather data</a:t>
            </a:r>
            <a:r>
              <a:rPr lang="en" sz="800"/>
              <a:t> (such as temperature, precipitation, wind etc)</a:t>
            </a:r>
            <a:r>
              <a:rPr lang="en" sz="800" u="sng"/>
              <a:t> for every single combination of location for every single date from 2017 to 2022</a:t>
            </a:r>
            <a:r>
              <a:rPr lang="en" sz="800"/>
              <a:t>. Nearly 8 million data points.</a:t>
            </a:r>
            <a:endParaRPr sz="800"/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00"/>
              <a:buAutoNum type="arabicPeriod"/>
            </a:pPr>
            <a:r>
              <a:rPr lang="en" sz="800"/>
              <a:t>Round the latitudes and longitudes in fire data to the nearest latitude and longitude  in weather data,  and then </a:t>
            </a:r>
            <a:r>
              <a:rPr b="1" lang="en" sz="800" u="sng"/>
              <a:t>merge</a:t>
            </a:r>
            <a:r>
              <a:rPr lang="en" sz="800"/>
              <a:t> the two DataFrames to form a DataFrame that contains both fire and weather value.</a:t>
            </a:r>
            <a:endParaRPr sz="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13" y="1166111"/>
            <a:ext cx="3520548" cy="14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809413" y="2689988"/>
            <a:ext cx="340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 data: </a:t>
            </a:r>
            <a:r>
              <a:rPr lang="en" sz="75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https://firms.modaps.eosdis.nasa.gov/data/country/zips/modis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1161450"/>
            <a:ext cx="4046612" cy="149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5"/>
          <p:cNvSpPr txBox="1"/>
          <p:nvPr/>
        </p:nvSpPr>
        <p:spPr>
          <a:xfrm>
            <a:off x="5195863" y="271542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Weather data: </a:t>
            </a:r>
            <a:r>
              <a:rPr lang="en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https://archive-api.open-meteo.com/v1/archive</a:t>
            </a:r>
            <a:endParaRPr sz="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 rotWithShape="1">
          <a:blip r:embed="rId6">
            <a:alphaModFix/>
          </a:blip>
          <a:srcRect b="10135" l="0" r="0" t="9419"/>
          <a:stretch/>
        </p:blipFill>
        <p:spPr>
          <a:xfrm>
            <a:off x="270000" y="3274150"/>
            <a:ext cx="922875" cy="9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911818" y="1794652"/>
            <a:ext cx="6037800" cy="25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33" y="1307850"/>
            <a:ext cx="7595049" cy="137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025" y="2824475"/>
            <a:ext cx="3010220" cy="185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303" y="2832637"/>
            <a:ext cx="4364773" cy="18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Visualization and Data Analytics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Training Machine Learning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7"/>
          <p:cNvSpPr txBox="1"/>
          <p:nvPr>
            <p:ph idx="1" type="body"/>
          </p:nvPr>
        </p:nvSpPr>
        <p:spPr>
          <a:xfrm>
            <a:off x="1052550" y="1548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002"/>
              <a:t>The </a:t>
            </a:r>
            <a:r>
              <a:rPr lang="en" sz="1002"/>
              <a:t>DataFrame: 2000+ days, 3600 combinations of latitude and longitude </a:t>
            </a:r>
            <a:endParaRPr sz="10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002"/>
              <a:t>-&gt; nearly 8 million rows with more than 7 million instances of “no-fire” and 10000-20000 instances of “fire” </a:t>
            </a:r>
            <a:endParaRPr sz="10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002" u="sng"/>
              <a:t>Train-test split</a:t>
            </a:r>
            <a:r>
              <a:rPr lang="en" sz="1002"/>
              <a:t>: 2017-2021 as train; 2022 as test (unique train-test split method specific for forecasting future)</a:t>
            </a:r>
            <a:endParaRPr sz="10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002"/>
              <a:t>Ordinary train-test split method may use the data in the future to predict the past, but the </a:t>
            </a:r>
            <a:r>
              <a:rPr lang="en" sz="1002">
                <a:solidFill>
                  <a:schemeClr val="accent6"/>
                </a:solidFill>
              </a:rPr>
              <a:t>pattern of data</a:t>
            </a:r>
            <a:r>
              <a:rPr lang="en" sz="1002"/>
              <a:t> may change. Although the ROC curve of ordinary train-test split is better, we cannot trust it because in reality we cannot use fire in May to forecast fire in April</a:t>
            </a:r>
            <a:endParaRPr sz="10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002"/>
              <a:t>Make fire </a:t>
            </a:r>
            <a:r>
              <a:rPr lang="en" sz="1002" u="sng"/>
              <a:t>binary</a:t>
            </a:r>
            <a:r>
              <a:rPr lang="en" sz="1002"/>
              <a:t>:  fire&gt;=1→1; fire=0→0. If we do not do this, our result will be the expected number of fires according to the machine learning model, rather than the probability of having fire.</a:t>
            </a:r>
            <a:endParaRPr sz="10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002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Training Machine Learning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1204650" y="1307850"/>
            <a:ext cx="7038900" cy="18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002"/>
              <a:t>Model performance</a:t>
            </a:r>
            <a:r>
              <a:rPr lang="en" sz="1002"/>
              <a:t>: measured by the area under the</a:t>
            </a:r>
            <a:r>
              <a:rPr lang="en" sz="1002">
                <a:solidFill>
                  <a:schemeClr val="accent6"/>
                </a:solidFill>
              </a:rPr>
              <a:t> ROC curve</a:t>
            </a:r>
            <a:endParaRPr sz="1002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002"/>
              <a:t>Predict today’s possibility of fire of a particular location by obtaining the weather information and use model.predict_proba</a:t>
            </a:r>
            <a:endParaRPr sz="100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002"/>
          </a:p>
        </p:txBody>
      </p:sp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0" l="4561" r="0" t="0"/>
          <a:stretch/>
        </p:blipFill>
        <p:spPr>
          <a:xfrm>
            <a:off x="753037" y="2367750"/>
            <a:ext cx="1881935" cy="156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984" y="2370925"/>
            <a:ext cx="1853007" cy="156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483" y="2367750"/>
            <a:ext cx="1852993" cy="156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7956" y="2367750"/>
            <a:ext cx="1853007" cy="15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>
            <a:off x="1132238" y="4036500"/>
            <a:ext cx="9246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XGboost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/>
          </a:p>
        </p:txBody>
      </p:sp>
      <p:sp>
        <p:nvSpPr>
          <p:cNvPr id="182" name="Google Shape;182;p18"/>
          <p:cNvSpPr txBox="1"/>
          <p:nvPr/>
        </p:nvSpPr>
        <p:spPr>
          <a:xfrm>
            <a:off x="4793209" y="3931350"/>
            <a:ext cx="158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Gaussian </a:t>
            </a:r>
            <a:endParaRPr sz="1300">
              <a:solidFill>
                <a:srgbClr val="FFE5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Naive Bayes</a:t>
            </a:r>
            <a:r>
              <a:rPr lang="en" sz="1300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rgbClr val="FFE599"/>
              </a:solidFill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2925375" y="4036500"/>
            <a:ext cx="1587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" sz="1300">
                <a:solidFill>
                  <a:srgbClr val="FFE599"/>
                </a:solidFill>
                <a:latin typeface="Lato"/>
                <a:ea typeface="Lato"/>
                <a:cs typeface="Lato"/>
                <a:sym typeface="Lato"/>
              </a:rPr>
              <a:t>ogistic regression</a:t>
            </a:r>
            <a:endParaRPr sz="1300">
              <a:solidFill>
                <a:srgbClr val="FFE599"/>
              </a:solidFill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6871450" y="4036500"/>
            <a:ext cx="16302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DD7E6B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1300">
                <a:solidFill>
                  <a:srgbClr val="DD7E6B"/>
                </a:solidFill>
                <a:latin typeface="Lato"/>
                <a:ea typeface="Lato"/>
                <a:cs typeface="Lato"/>
                <a:sym typeface="Lato"/>
              </a:rPr>
              <a:t>ecision Tree</a:t>
            </a:r>
            <a:endParaRPr sz="1300">
              <a:solidFill>
                <a:srgbClr val="DD7E6B"/>
              </a:solidFill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222450" y="3977550"/>
            <a:ext cx="42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4491950" y="3977550"/>
            <a:ext cx="42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≥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6376675" y="3977550"/>
            <a:ext cx="42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≥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Front-end: Streamlit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850" y="1164721"/>
            <a:ext cx="2957755" cy="487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850" y="1734243"/>
            <a:ext cx="5808102" cy="107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852" y="2961075"/>
            <a:ext cx="2188197" cy="177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2775" y="2961075"/>
            <a:ext cx="1471882" cy="177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7057" y="2961921"/>
            <a:ext cx="3181798" cy="174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4922025" y="1307850"/>
            <a:ext cx="3998100" cy="3537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Wildfire Proximity Vector Risk:</a:t>
            </a:r>
            <a:endParaRPr sz="1100" u="sng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7F7F7"/>
              </a:buClr>
              <a:buSzPts val="900"/>
              <a:buFont typeface="Montserrat Medium"/>
              <a:buChar char="●"/>
            </a:pPr>
            <a:r>
              <a:rPr i="1" lang="en" sz="9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9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Distance from the fire to the location (km)</a:t>
            </a:r>
            <a:endParaRPr sz="900">
              <a:solidFill>
                <a:srgbClr val="F7F7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900"/>
              <a:buFont typeface="Montserrat Medium"/>
              <a:buChar char="●"/>
            </a:pPr>
            <a:r>
              <a:rPr i="1" lang="en" sz="9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θ</a:t>
            </a:r>
            <a:r>
              <a:rPr lang="en" sz="9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Angle between the wind direction and the line connecting the fire to the location (degrees)</a:t>
            </a:r>
            <a:endParaRPr sz="900">
              <a:solidFill>
                <a:srgbClr val="F7F7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900"/>
              <a:buFont typeface="Montserrat Medium"/>
              <a:buChar char="●"/>
            </a:pPr>
            <a:r>
              <a:rPr i="1" lang="en" sz="9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</a:t>
            </a:r>
            <a:r>
              <a:rPr lang="en" sz="9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Wind gust speed (km/h)</a:t>
            </a:r>
            <a:endParaRPr>
              <a:solidFill>
                <a:srgbClr val="F7F7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Wind Influence</a:t>
            </a:r>
            <a:endParaRPr sz="800">
              <a:solidFill>
                <a:srgbClr val="F7F7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8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W=cos⁡(</a:t>
            </a:r>
            <a:r>
              <a:rPr i="1" lang="en" sz="8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θ</a:t>
            </a:r>
            <a:r>
              <a:rPr lang="en" sz="8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sz="8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Adjusted Wind Influence Factor</a:t>
            </a:r>
            <a:endParaRPr sz="800">
              <a:solidFill>
                <a:srgbClr val="F7F7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W′=W×v</a:t>
            </a:r>
            <a:endParaRPr sz="8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7F7F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Distance Factor</a:t>
            </a:r>
            <a:endParaRPr sz="800">
              <a:solidFill>
                <a:srgbClr val="F7F7F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r>
              <a:rPr lang="en" sz="8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=1/d</a:t>
            </a:r>
            <a:endParaRPr i="1" sz="8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7F7F7"/>
                </a:solidFill>
                <a:latin typeface="Montserrat"/>
                <a:ea typeface="Montserrat"/>
                <a:cs typeface="Montserrat"/>
                <a:sym typeface="Montserrat"/>
              </a:rPr>
              <a:t>Fire Risk Index</a:t>
            </a:r>
            <a:endParaRPr b="1" sz="800">
              <a:solidFill>
                <a:srgbClr val="F7F7F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F=W′×D</a:t>
            </a:r>
            <a:br>
              <a:rPr lang="en" sz="8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800">
              <a:solidFill>
                <a:schemeClr val="accen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Next Steps…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0"/>
          <p:cNvSpPr txBox="1"/>
          <p:nvPr/>
        </p:nvSpPr>
        <p:spPr>
          <a:xfrm>
            <a:off x="296700" y="1307850"/>
            <a:ext cx="4316400" cy="3578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r>
              <a:rPr lang="en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Improvements</a:t>
            </a:r>
            <a:endParaRPr sz="11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Montserrat"/>
              <a:buChar char="●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Number of fires in the last year and effects (Soil Condition, Changed Microclimate, etc.)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fire intensity and growth rate to the output target variables of the </a:t>
            </a:r>
            <a:r>
              <a:rPr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XGBoost Predictive</a:t>
            </a: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model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Becoming more specific with locations, utilizing coordinates rounded to the 3rd decimal place instead of the 1st (need more computing power)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Improvements General</a:t>
            </a:r>
            <a:endParaRPr sz="11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Have an aggregate forecast for weather, 1-7 day future lag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Expanding regions, using similar climates to test 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Correlation between human population density on number of fire occurrences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Layering </a:t>
            </a:r>
            <a:r>
              <a:rPr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electrical infrastructure</a:t>
            </a: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maps on fire occurrences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Using satellite imagery to assess topography 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○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</a:t>
            </a:r>
            <a:r>
              <a:rPr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GenVision</a:t>
            </a: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assess different trees and their flammability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Nearby fire proximity and wind gusts, using </a:t>
            </a:r>
            <a:r>
              <a:rPr lang="en" sz="9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vectorization</a:t>
            </a:r>
            <a:endParaRPr sz="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20"/>
          <p:cNvCxnSpPr/>
          <p:nvPr/>
        </p:nvCxnSpPr>
        <p:spPr>
          <a:xfrm flipH="1" rot="10800000">
            <a:off x="4292125" y="4661650"/>
            <a:ext cx="9219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" name="Google Shape;2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875" y="2837575"/>
            <a:ext cx="1471882" cy="17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7746563" y="3847400"/>
            <a:ext cx="190500" cy="213300"/>
          </a:xfrm>
          <a:prstGeom prst="mathMultiply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8" name="Google Shape;208;p20"/>
          <p:cNvCxnSpPr/>
          <p:nvPr/>
        </p:nvCxnSpPr>
        <p:spPr>
          <a:xfrm flipH="1">
            <a:off x="7927650" y="3225325"/>
            <a:ext cx="167700" cy="5409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0"/>
          <p:cNvCxnSpPr/>
          <p:nvPr/>
        </p:nvCxnSpPr>
        <p:spPr>
          <a:xfrm flipH="1">
            <a:off x="7937084" y="3726621"/>
            <a:ext cx="272700" cy="1914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Appendix:</a:t>
            </a:r>
            <a:endParaRPr/>
          </a:p>
        </p:txBody>
      </p:sp>
      <p:sp>
        <p:nvSpPr>
          <p:cNvPr id="215" name="Google Shape;215;p21"/>
          <p:cNvSpPr txBox="1"/>
          <p:nvPr>
            <p:ph idx="1" type="body"/>
          </p:nvPr>
        </p:nvSpPr>
        <p:spPr>
          <a:xfrm>
            <a:off x="1145950" y="14160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17"/>
              <a:t>Some difficulties we have encountered: </a:t>
            </a:r>
            <a:endParaRPr sz="141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17"/>
              <a:t>1. Availability of weather data: the api only allows limited amount of calls each hour</a:t>
            </a:r>
            <a:endParaRPr sz="141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17"/>
              <a:t>2. Limited RAM space of colab notebook: collapse when saving data to database and when training models</a:t>
            </a:r>
            <a:endParaRPr sz="141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Codes and explanations: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https://docs.google.com/document/d/1owsLf6FAtR76DoPqG53icwJ9COJrowktvcfPmpJz0pY/edit?usp=sharing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https://docs.google.com/document/d/1gwcJenByaW_DgmhkdpeA51S_90ksZjPJ_Ns9F83PFWI/edit?usp=sharing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